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59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6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February 22,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February 22,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February 22,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February 22,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February 22,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February 22,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February 22, 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February 22, 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February 22, 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February 22,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February 22,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February 22,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ewart.com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849" y="4464226"/>
            <a:ext cx="7597586" cy="10584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1849" y="2199034"/>
            <a:ext cx="8098882" cy="20101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926" y="2640869"/>
            <a:ext cx="6926917" cy="1407711"/>
          </a:xfrm>
          <a:ln>
            <a:noFill/>
          </a:ln>
        </p:spPr>
        <p:txBody>
          <a:bodyPr/>
          <a:lstStyle/>
          <a:p>
            <a:r>
              <a:rPr lang="en-US" sz="4000" dirty="0" smtClean="0">
                <a:solidFill>
                  <a:srgbClr val="FFFFFF"/>
                </a:solidFill>
              </a:rPr>
              <a:t>5 Keys To Successfully Managing Any Dealership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926" y="4521200"/>
            <a:ext cx="6465837" cy="9346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Mark Tewart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President, Tewart Enterprises Inc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2017-CBTconferencelogo-newcolor-10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26" y="608919"/>
            <a:ext cx="3715223" cy="1590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4051" y="5897561"/>
            <a:ext cx="290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1A6A82"/>
                </a:solidFill>
              </a:rPr>
              <a:t>#</a:t>
            </a:r>
            <a:r>
              <a:rPr lang="en-US" sz="2400" i="1" dirty="0" err="1" smtClean="0">
                <a:solidFill>
                  <a:srgbClr val="1A6A82"/>
                </a:solidFill>
              </a:rPr>
              <a:t>CBTConference</a:t>
            </a:r>
            <a:endParaRPr lang="en-US" sz="2400" i="1" dirty="0" smtClean="0">
              <a:solidFill>
                <a:srgbClr val="1A6A82"/>
              </a:solidFill>
            </a:endParaRPr>
          </a:p>
          <a:p>
            <a:r>
              <a:rPr lang="en-US" sz="2400" i="1" dirty="0" smtClean="0">
                <a:solidFill>
                  <a:srgbClr val="1A6A82"/>
                </a:solidFill>
              </a:rPr>
              <a:t>@</a:t>
            </a:r>
            <a:r>
              <a:rPr lang="en-US" sz="2400" i="1" dirty="0" err="1" smtClean="0">
                <a:solidFill>
                  <a:srgbClr val="1A6A82"/>
                </a:solidFill>
              </a:rPr>
              <a:t>CarBizToday</a:t>
            </a:r>
            <a:endParaRPr lang="en-US" sz="2400" i="1" dirty="0">
              <a:solidFill>
                <a:srgbClr val="1A6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9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Measuring The Workplace –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5. Does my </a:t>
            </a:r>
            <a:r>
              <a:rPr lang="en-US" sz="2800" dirty="0" smtClean="0">
                <a:latin typeface="Calibri"/>
                <a:cs typeface="Calibri"/>
              </a:rPr>
              <a:t>supervisor </a:t>
            </a:r>
            <a:r>
              <a:rPr lang="en-US" sz="2800" dirty="0">
                <a:latin typeface="Calibri"/>
                <a:cs typeface="Calibri"/>
              </a:rPr>
              <a:t>care? </a:t>
            </a:r>
          </a:p>
          <a:p>
            <a:r>
              <a:rPr lang="en-US" sz="2800" dirty="0">
                <a:latin typeface="Calibri"/>
                <a:cs typeface="Calibri"/>
              </a:rPr>
              <a:t>6. Encourages my development? </a:t>
            </a:r>
          </a:p>
          <a:p>
            <a:r>
              <a:rPr lang="en-US" sz="2800" dirty="0">
                <a:latin typeface="Calibri"/>
                <a:cs typeface="Calibri"/>
              </a:rPr>
              <a:t>7. Opinions count? </a:t>
            </a:r>
          </a:p>
          <a:p>
            <a:r>
              <a:rPr lang="en-US" sz="2800" dirty="0">
                <a:latin typeface="Calibri"/>
                <a:cs typeface="Calibri"/>
              </a:rPr>
              <a:t>8. Does the purpose make me important</a:t>
            </a:r>
            <a:r>
              <a:rPr lang="en-US" sz="2800" dirty="0" smtClean="0">
                <a:latin typeface="Calibri"/>
                <a:cs typeface="Calibri"/>
              </a:rPr>
              <a:t>?</a:t>
            </a:r>
          </a:p>
          <a:p>
            <a:pPr marL="0" indent="0" algn="ctr">
              <a:buNone/>
            </a:pP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/>
          <a:lstStyle/>
          <a:p>
            <a:fld id="{01B49632-E5A2-7F41-8AA7-3CFE8A6FB90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AdobeStock_Active Listening 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542" y="4318000"/>
            <a:ext cx="4736756" cy="186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6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Measuring The Workplace – </a:t>
            </a:r>
            <a:r>
              <a:rPr lang="en-US" smtClean="0"/>
              <a:t>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2826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9. Are my co-workers committed to quality? </a:t>
            </a:r>
          </a:p>
          <a:p>
            <a:r>
              <a:rPr lang="en-US" sz="2400" dirty="0">
                <a:latin typeface="Calibri"/>
                <a:cs typeface="Calibri"/>
              </a:rPr>
              <a:t>10. Do I have a best friend at work?  </a:t>
            </a:r>
          </a:p>
          <a:p>
            <a:r>
              <a:rPr lang="en-US" sz="2400" dirty="0">
                <a:latin typeface="Calibri"/>
                <a:cs typeface="Calibri"/>
              </a:rPr>
              <a:t>11. </a:t>
            </a:r>
            <a:r>
              <a:rPr lang="en-US" sz="2400" dirty="0" smtClean="0">
                <a:latin typeface="Calibri"/>
                <a:cs typeface="Calibri"/>
              </a:rPr>
              <a:t>Has the </a:t>
            </a:r>
            <a:r>
              <a:rPr lang="en-US" sz="2400" dirty="0">
                <a:latin typeface="Calibri"/>
                <a:cs typeface="Calibri"/>
              </a:rPr>
              <a:t>leader </a:t>
            </a:r>
            <a:r>
              <a:rPr lang="en-US" sz="2400" dirty="0" smtClean="0">
                <a:latin typeface="Calibri"/>
                <a:cs typeface="Calibri"/>
              </a:rPr>
              <a:t>talked to me about my </a:t>
            </a:r>
            <a:r>
              <a:rPr lang="en-US" sz="2400" dirty="0">
                <a:latin typeface="Calibri"/>
                <a:cs typeface="Calibri"/>
              </a:rPr>
              <a:t>progress?  </a:t>
            </a:r>
          </a:p>
          <a:p>
            <a:r>
              <a:rPr lang="en-US" sz="2400" dirty="0">
                <a:latin typeface="Calibri"/>
                <a:cs typeface="Calibri"/>
              </a:rPr>
              <a:t>12. Opportunities to learn? </a:t>
            </a:r>
          </a:p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/>
          <a:lstStyle/>
          <a:p>
            <a:fld id="{01B49632-E5A2-7F41-8AA7-3CFE8A6FB90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AdobeStock_Learning 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216" y="4853460"/>
            <a:ext cx="6034216" cy="144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3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Most Influential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Calibri"/>
                <a:cs typeface="Calibri"/>
              </a:rPr>
              <a:t>Questions </a:t>
            </a:r>
            <a:r>
              <a:rPr lang="en-US" b="1" dirty="0">
                <a:latin typeface="Calibri"/>
                <a:cs typeface="Calibri"/>
              </a:rPr>
              <a:t>that Most Affect the Four Desired Outcomes</a:t>
            </a:r>
            <a:r>
              <a:rPr lang="en-US" b="1" dirty="0" smtClean="0">
                <a:latin typeface="Calibri"/>
                <a:cs typeface="Calibri"/>
              </a:rPr>
              <a:t>:</a:t>
            </a:r>
            <a:r>
              <a:rPr lang="en-US" dirty="0">
                <a:latin typeface="Calibri"/>
                <a:cs typeface="Calibri"/>
              </a:rPr>
              <a:t> </a:t>
            </a:r>
          </a:p>
          <a:p>
            <a:r>
              <a:rPr lang="en-US" sz="2800" dirty="0">
                <a:latin typeface="Calibri"/>
                <a:cs typeface="Calibri"/>
              </a:rPr>
              <a:t>1. Do I know what is </a:t>
            </a:r>
            <a:r>
              <a:rPr lang="en-US" sz="2800" dirty="0" smtClean="0">
                <a:latin typeface="Calibri"/>
                <a:cs typeface="Calibri"/>
              </a:rPr>
              <a:t>expected? </a:t>
            </a:r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2. Do I have the w</a:t>
            </a:r>
            <a:r>
              <a:rPr lang="en-US" sz="2800" dirty="0" smtClean="0">
                <a:latin typeface="Calibri"/>
                <a:cs typeface="Calibri"/>
              </a:rPr>
              <a:t>hat I need? </a:t>
            </a:r>
            <a:r>
              <a:rPr lang="en-US" sz="2800" dirty="0">
                <a:latin typeface="Calibri"/>
                <a:cs typeface="Calibri"/>
              </a:rPr>
              <a:t> </a:t>
            </a:r>
          </a:p>
          <a:p>
            <a:r>
              <a:rPr lang="en-US" sz="2800" dirty="0">
                <a:latin typeface="Calibri"/>
                <a:cs typeface="Calibri"/>
              </a:rPr>
              <a:t>3. Do I have the </a:t>
            </a:r>
            <a:r>
              <a:rPr lang="en-US" sz="2800" dirty="0" smtClean="0">
                <a:latin typeface="Calibri"/>
                <a:cs typeface="Calibri"/>
              </a:rPr>
              <a:t>opportunity? </a:t>
            </a:r>
            <a:r>
              <a:rPr lang="en-US" sz="2800" dirty="0">
                <a:latin typeface="Calibri"/>
                <a:cs typeface="Calibri"/>
              </a:rPr>
              <a:t> </a:t>
            </a:r>
          </a:p>
          <a:p>
            <a:r>
              <a:rPr lang="en-US" sz="2800" dirty="0" smtClean="0">
                <a:latin typeface="Calibri"/>
                <a:cs typeface="Calibri"/>
              </a:rPr>
              <a:t>4</a:t>
            </a:r>
            <a:r>
              <a:rPr lang="en-US" sz="2800" dirty="0">
                <a:latin typeface="Calibri"/>
                <a:cs typeface="Calibri"/>
              </a:rPr>
              <a:t>. R</a:t>
            </a:r>
            <a:r>
              <a:rPr lang="en-US" sz="2800" dirty="0" smtClean="0">
                <a:latin typeface="Calibri"/>
                <a:cs typeface="Calibri"/>
              </a:rPr>
              <a:t>eceived recognition? </a:t>
            </a:r>
            <a:r>
              <a:rPr lang="en-US" sz="2800" dirty="0">
                <a:latin typeface="Calibri"/>
                <a:cs typeface="Calibri"/>
              </a:rPr>
              <a:t> </a:t>
            </a:r>
          </a:p>
          <a:p>
            <a:r>
              <a:rPr lang="en-US" sz="2800" dirty="0">
                <a:latin typeface="Calibri"/>
                <a:cs typeface="Calibri"/>
              </a:rPr>
              <a:t>5. </a:t>
            </a:r>
            <a:r>
              <a:rPr lang="en-US" sz="2800" dirty="0" smtClean="0">
                <a:latin typeface="Calibri"/>
                <a:cs typeface="Calibri"/>
              </a:rPr>
              <a:t>Does someone care </a:t>
            </a:r>
            <a:r>
              <a:rPr lang="en-US" sz="2800" dirty="0">
                <a:latin typeface="Calibri"/>
                <a:cs typeface="Calibri"/>
              </a:rPr>
              <a:t>about me? </a:t>
            </a:r>
          </a:p>
          <a:p>
            <a:r>
              <a:rPr lang="en-US" sz="2800" dirty="0" smtClean="0">
                <a:latin typeface="Calibri"/>
                <a:cs typeface="Calibri"/>
              </a:rPr>
              <a:t>6</a:t>
            </a:r>
            <a:r>
              <a:rPr lang="en-US" sz="2800" dirty="0">
                <a:latin typeface="Calibri"/>
                <a:cs typeface="Calibri"/>
              </a:rPr>
              <a:t>. </a:t>
            </a:r>
            <a:r>
              <a:rPr lang="en-US" sz="2800" dirty="0" smtClean="0">
                <a:latin typeface="Calibri"/>
                <a:cs typeface="Calibri"/>
              </a:rPr>
              <a:t>Encourages my development? </a:t>
            </a:r>
            <a:r>
              <a:rPr lang="en-US" sz="2800" dirty="0">
                <a:latin typeface="Calibri"/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b="1" dirty="0">
                <a:latin typeface="Calibri"/>
                <a:cs typeface="Calibri"/>
              </a:rPr>
              <a:t>Rank each Question from 1 to 5 (5 being strongly agree).</a:t>
            </a:r>
            <a:endParaRPr lang="en-US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/>
          <a:lstStyle/>
          <a:p>
            <a:fld id="{01B49632-E5A2-7F41-8AA7-3CFE8A6FB90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AdobeStock_Ask Right Questions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896" y="2457621"/>
            <a:ext cx="2764130" cy="220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6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Immutable Laws OF Human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065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11200" dirty="0">
                <a:latin typeface="Calibri"/>
                <a:cs typeface="Calibri"/>
              </a:rPr>
              <a:t>1. People don't change that </a:t>
            </a:r>
            <a:r>
              <a:rPr lang="en-US" sz="11200" dirty="0" smtClean="0">
                <a:latin typeface="Calibri"/>
                <a:cs typeface="Calibri"/>
              </a:rPr>
              <a:t>much</a:t>
            </a:r>
            <a:r>
              <a:rPr lang="en-US" sz="11200" dirty="0">
                <a:latin typeface="Calibri"/>
                <a:cs typeface="Calibri"/>
              </a:rPr>
              <a:t>.</a:t>
            </a:r>
          </a:p>
          <a:p>
            <a:pPr marL="0" indent="0">
              <a:buNone/>
            </a:pPr>
            <a:endParaRPr lang="en-US" sz="11200" dirty="0">
              <a:latin typeface="Calibri"/>
              <a:cs typeface="Calibri"/>
            </a:endParaRPr>
          </a:p>
          <a:p>
            <a:r>
              <a:rPr lang="en-US" sz="11200" dirty="0">
                <a:latin typeface="Calibri"/>
                <a:cs typeface="Calibri"/>
              </a:rPr>
              <a:t>2. Don't </a:t>
            </a:r>
            <a:r>
              <a:rPr lang="en-US" sz="11200" dirty="0" smtClean="0">
                <a:latin typeface="Calibri"/>
                <a:cs typeface="Calibri"/>
              </a:rPr>
              <a:t>focus on weaknesses  </a:t>
            </a:r>
          </a:p>
          <a:p>
            <a:pPr marL="0" indent="0">
              <a:buNone/>
            </a:pPr>
            <a:r>
              <a:rPr lang="en-US" sz="11200" dirty="0">
                <a:latin typeface="Calibri"/>
                <a:cs typeface="Calibri"/>
              </a:rPr>
              <a:t> </a:t>
            </a:r>
          </a:p>
          <a:p>
            <a:r>
              <a:rPr lang="en-US" sz="11200" dirty="0">
                <a:latin typeface="Calibri"/>
                <a:cs typeface="Calibri"/>
              </a:rPr>
              <a:t>3. G</a:t>
            </a:r>
            <a:r>
              <a:rPr lang="en-US" sz="11200" dirty="0" smtClean="0">
                <a:latin typeface="Calibri"/>
                <a:cs typeface="Calibri"/>
              </a:rPr>
              <a:t>row </a:t>
            </a:r>
            <a:r>
              <a:rPr lang="en-US" sz="11200" dirty="0">
                <a:latin typeface="Calibri"/>
                <a:cs typeface="Calibri"/>
              </a:rPr>
              <a:t>people’s talents </a:t>
            </a:r>
          </a:p>
          <a:p>
            <a:pPr marL="0" indent="0">
              <a:buNone/>
            </a:pPr>
            <a:r>
              <a:rPr lang="en-US" sz="11200" dirty="0">
                <a:latin typeface="Calibri"/>
                <a:cs typeface="Calibri"/>
              </a:rPr>
              <a:t> </a:t>
            </a:r>
          </a:p>
          <a:p>
            <a:r>
              <a:rPr lang="en-US" sz="11200" dirty="0">
                <a:latin typeface="Calibri"/>
                <a:cs typeface="Calibri"/>
              </a:rPr>
              <a:t>4. Don't confuse talent with skills</a:t>
            </a:r>
            <a:r>
              <a:rPr lang="en-US" sz="11200" dirty="0" smtClean="0">
                <a:latin typeface="Calibri"/>
                <a:cs typeface="Calibri"/>
              </a:rPr>
              <a:t>.</a:t>
            </a:r>
          </a:p>
          <a:p>
            <a:pPr marL="0" indent="0">
              <a:buNone/>
            </a:pPr>
            <a:endParaRPr lang="en-US" sz="112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1200" b="1" i="1" dirty="0" smtClean="0">
                <a:latin typeface="Calibri"/>
                <a:cs typeface="Calibri"/>
              </a:rPr>
              <a:t>	Catalyst </a:t>
            </a:r>
            <a:r>
              <a:rPr lang="en-US" sz="11200" b="1" i="1" dirty="0">
                <a:latin typeface="Calibri"/>
                <a:cs typeface="Calibri"/>
              </a:rPr>
              <a:t>– </a:t>
            </a:r>
            <a:r>
              <a:rPr lang="en-US" sz="11200" b="1" i="1" dirty="0" smtClean="0">
                <a:latin typeface="Calibri"/>
                <a:cs typeface="Calibri"/>
              </a:rPr>
              <a:t>“An </a:t>
            </a:r>
            <a:r>
              <a:rPr lang="en-US" sz="11200" b="1" i="1" dirty="0">
                <a:latin typeface="Calibri"/>
                <a:cs typeface="Calibri"/>
              </a:rPr>
              <a:t>agent of </a:t>
            </a:r>
            <a:r>
              <a:rPr lang="en-US" sz="11200" b="1" i="1" dirty="0" smtClean="0">
                <a:latin typeface="Calibri"/>
                <a:cs typeface="Calibri"/>
              </a:rPr>
              <a:t>change” </a:t>
            </a:r>
            <a:endParaRPr lang="en-US" sz="11200" b="1" i="1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1200" dirty="0">
                <a:latin typeface="Calibri"/>
                <a:cs typeface="Calibri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/>
          <a:lstStyle/>
          <a:p>
            <a:fld id="{01B49632-E5A2-7F41-8AA7-3CFE8A6FB90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AdobeStock_68435561_WM 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098" y="2029575"/>
            <a:ext cx="2599500" cy="26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6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Maximizing Competencies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Select for </a:t>
            </a:r>
            <a:r>
              <a:rPr lang="en-US" sz="2800" dirty="0" smtClean="0"/>
              <a:t>talent and </a:t>
            </a:r>
            <a:r>
              <a:rPr lang="en-US" sz="2800" dirty="0"/>
              <a:t>attitude</a:t>
            </a:r>
            <a:r>
              <a:rPr lang="en-US" sz="2800" dirty="0" smtClean="0"/>
              <a:t>.</a:t>
            </a:r>
            <a:r>
              <a:rPr lang="en-US" sz="2800" dirty="0"/>
              <a:t> </a:t>
            </a:r>
          </a:p>
          <a:p>
            <a:r>
              <a:rPr lang="en-US" sz="2800" dirty="0"/>
              <a:t>2</a:t>
            </a:r>
            <a:r>
              <a:rPr lang="en-US" sz="2800" dirty="0" smtClean="0"/>
              <a:t>.Train </a:t>
            </a:r>
            <a:r>
              <a:rPr lang="en-US" sz="2800" dirty="0"/>
              <a:t>for </a:t>
            </a:r>
            <a:r>
              <a:rPr lang="en-US" sz="2800" dirty="0" smtClean="0"/>
              <a:t>Skills.</a:t>
            </a:r>
            <a:endParaRPr lang="en-US" sz="2800" dirty="0"/>
          </a:p>
          <a:p>
            <a:r>
              <a:rPr lang="en-US" sz="2800" dirty="0"/>
              <a:t>3. Don't confuse skills and knowledge for </a:t>
            </a:r>
            <a:r>
              <a:rPr lang="en-US" sz="2800" dirty="0" smtClean="0"/>
              <a:t>talent.</a:t>
            </a:r>
            <a:r>
              <a:rPr lang="en-US" sz="2800" dirty="0"/>
              <a:t> </a:t>
            </a:r>
          </a:p>
          <a:p>
            <a:r>
              <a:rPr lang="en-US" sz="2800" dirty="0"/>
              <a:t>4. Set </a:t>
            </a:r>
            <a:r>
              <a:rPr lang="en-US" sz="2800" dirty="0" smtClean="0"/>
              <a:t>expectations </a:t>
            </a:r>
            <a:r>
              <a:rPr lang="en-US" sz="2800" dirty="0"/>
              <a:t>for </a:t>
            </a:r>
            <a:r>
              <a:rPr lang="en-US" sz="2800" dirty="0" smtClean="0"/>
              <a:t>results, not just steps.</a:t>
            </a:r>
            <a:endParaRPr lang="en-US" sz="2800" dirty="0"/>
          </a:p>
          <a:p>
            <a:r>
              <a:rPr lang="en-US" sz="2800" dirty="0"/>
              <a:t>5. Work towards </a:t>
            </a:r>
            <a:r>
              <a:rPr lang="en-US" sz="2800" dirty="0" smtClean="0"/>
              <a:t>strengths, </a:t>
            </a:r>
            <a:r>
              <a:rPr lang="en-US" sz="2800" dirty="0"/>
              <a:t>not weaknesses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6. Talent is recurring </a:t>
            </a:r>
            <a:r>
              <a:rPr lang="en-US" sz="2800" dirty="0" smtClean="0"/>
              <a:t>patterns </a:t>
            </a:r>
            <a:r>
              <a:rPr lang="en-US" sz="2800" dirty="0"/>
              <a:t>of thoughts, feelings and behaviors.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/>
          <a:lstStyle/>
          <a:p>
            <a:fld id="{01B49632-E5A2-7F41-8AA7-3CFE8A6FB90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6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Motivating People For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sz="5900" dirty="0" smtClean="0">
                <a:latin typeface="Calibri"/>
                <a:cs typeface="Calibri"/>
              </a:rPr>
              <a:t>1) Pleasure vs. Pain </a:t>
            </a:r>
            <a:r>
              <a:rPr lang="en-US" sz="5900" dirty="0">
                <a:latin typeface="Calibri"/>
                <a:cs typeface="Calibri"/>
              </a:rPr>
              <a:t>P</a:t>
            </a:r>
            <a:r>
              <a:rPr lang="en-US" sz="5900" dirty="0" smtClean="0">
                <a:latin typeface="Calibri"/>
                <a:cs typeface="Calibri"/>
              </a:rPr>
              <a:t>rinciple </a:t>
            </a:r>
            <a:endParaRPr lang="en-US" sz="5900" dirty="0">
              <a:latin typeface="Calibri"/>
              <a:cs typeface="Calibri"/>
            </a:endParaRPr>
          </a:p>
          <a:p>
            <a:r>
              <a:rPr lang="en-US" sz="5900" dirty="0">
                <a:latin typeface="Calibri"/>
                <a:cs typeface="Calibri"/>
              </a:rPr>
              <a:t>2) </a:t>
            </a:r>
            <a:r>
              <a:rPr lang="en-US" sz="5900" dirty="0" smtClean="0">
                <a:latin typeface="Calibri"/>
                <a:cs typeface="Calibri"/>
              </a:rPr>
              <a:t>Pattern </a:t>
            </a:r>
            <a:r>
              <a:rPr lang="en-US" sz="5900" dirty="0">
                <a:latin typeface="Calibri"/>
                <a:cs typeface="Calibri"/>
              </a:rPr>
              <a:t>recognition  </a:t>
            </a:r>
          </a:p>
          <a:p>
            <a:r>
              <a:rPr lang="en-US" sz="5900" dirty="0">
                <a:latin typeface="Calibri"/>
                <a:cs typeface="Calibri"/>
              </a:rPr>
              <a:t>3) Working towards a greater </a:t>
            </a:r>
            <a:r>
              <a:rPr lang="en-US" sz="5900" dirty="0" smtClean="0">
                <a:latin typeface="Calibri"/>
                <a:cs typeface="Calibri"/>
              </a:rPr>
              <a:t>purpose</a:t>
            </a:r>
            <a:endParaRPr lang="en-US" sz="5900" dirty="0">
              <a:latin typeface="Calibri"/>
              <a:cs typeface="Calibri"/>
            </a:endParaRPr>
          </a:p>
          <a:p>
            <a:r>
              <a:rPr lang="en-US" sz="5900" dirty="0">
                <a:latin typeface="Calibri"/>
                <a:cs typeface="Calibri"/>
              </a:rPr>
              <a:t>4) Team oriented </a:t>
            </a:r>
            <a:r>
              <a:rPr lang="en-US" sz="5900" dirty="0" smtClean="0">
                <a:latin typeface="Calibri"/>
                <a:cs typeface="Calibri"/>
              </a:rPr>
              <a:t>goals</a:t>
            </a:r>
            <a:endParaRPr lang="en-US" sz="5900" dirty="0">
              <a:latin typeface="Calibri"/>
              <a:cs typeface="Calibri"/>
            </a:endParaRPr>
          </a:p>
          <a:p>
            <a:r>
              <a:rPr lang="en-US" sz="5900" dirty="0">
                <a:latin typeface="Calibri"/>
                <a:cs typeface="Calibri"/>
              </a:rPr>
              <a:t>5) Individual </a:t>
            </a:r>
            <a:r>
              <a:rPr lang="en-US" sz="5900" dirty="0" smtClean="0">
                <a:latin typeface="Calibri"/>
                <a:cs typeface="Calibri"/>
              </a:rPr>
              <a:t>goals</a:t>
            </a:r>
            <a:endParaRPr lang="en-US" sz="5900" dirty="0">
              <a:latin typeface="Calibri"/>
              <a:cs typeface="Calibri"/>
            </a:endParaRPr>
          </a:p>
          <a:p>
            <a:r>
              <a:rPr lang="en-US" sz="5900" dirty="0">
                <a:latin typeface="Calibri"/>
                <a:cs typeface="Calibri"/>
              </a:rPr>
              <a:t>6) Clear </a:t>
            </a:r>
            <a:r>
              <a:rPr lang="en-US" sz="5900" dirty="0" smtClean="0">
                <a:latin typeface="Calibri"/>
                <a:cs typeface="Calibri"/>
              </a:rPr>
              <a:t>communicated </a:t>
            </a:r>
            <a:r>
              <a:rPr lang="en-US" sz="5900" dirty="0">
                <a:latin typeface="Calibri"/>
                <a:cs typeface="Calibri"/>
              </a:rPr>
              <a:t>expectations of their actions &amp;</a:t>
            </a:r>
            <a:r>
              <a:rPr lang="en-US" sz="5900" dirty="0" smtClean="0">
                <a:latin typeface="Calibri"/>
                <a:cs typeface="Calibri"/>
              </a:rPr>
              <a:t> </a:t>
            </a:r>
            <a:r>
              <a:rPr lang="en-US" sz="5900" dirty="0">
                <a:latin typeface="Calibri"/>
                <a:cs typeface="Calibri"/>
              </a:rPr>
              <a:t>overall job </a:t>
            </a:r>
          </a:p>
          <a:p>
            <a:r>
              <a:rPr lang="en-US" sz="5900" dirty="0">
                <a:latin typeface="Calibri"/>
                <a:cs typeface="Calibri"/>
              </a:rPr>
              <a:t>7) Monetary goals that are connected to the </a:t>
            </a:r>
            <a:r>
              <a:rPr lang="en-US" sz="5900" dirty="0" smtClean="0">
                <a:latin typeface="Calibri"/>
                <a:cs typeface="Calibri"/>
              </a:rPr>
              <a:t>end </a:t>
            </a:r>
            <a:r>
              <a:rPr lang="en-US" sz="5900" dirty="0">
                <a:latin typeface="Calibri"/>
                <a:cs typeface="Calibri"/>
              </a:rPr>
              <a:t>result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/>
          <a:lstStyle/>
          <a:p>
            <a:fld id="{01B49632-E5A2-7F41-8AA7-3CFE8A6FB90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AdobeStock_Motivation 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392" y="1983947"/>
            <a:ext cx="1201850" cy="255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3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Managing vs. Coaching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50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	</a:t>
            </a:r>
            <a:r>
              <a:rPr lang="en-US" sz="3200" b="1" dirty="0" smtClean="0">
                <a:latin typeface="Calibri"/>
                <a:cs typeface="Calibri"/>
              </a:rPr>
              <a:t>The </a:t>
            </a:r>
            <a:r>
              <a:rPr lang="en-US" sz="3200" b="1" dirty="0">
                <a:latin typeface="Calibri"/>
                <a:cs typeface="Calibri"/>
              </a:rPr>
              <a:t>Coaching Approach</a:t>
            </a:r>
            <a:r>
              <a:rPr lang="en-US" sz="3200" b="1" dirty="0" smtClean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1) Coach people to solve their own </a:t>
            </a:r>
            <a:r>
              <a:rPr lang="en-US" sz="2800" dirty="0" smtClean="0">
                <a:latin typeface="Calibri"/>
                <a:cs typeface="Calibri"/>
              </a:rPr>
              <a:t>problems.</a:t>
            </a:r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2) Coach people to achieve their own </a:t>
            </a:r>
            <a:r>
              <a:rPr lang="en-US" sz="2800" dirty="0" smtClean="0">
                <a:latin typeface="Calibri"/>
                <a:cs typeface="Calibri"/>
              </a:rPr>
              <a:t>goals.</a:t>
            </a:r>
            <a:r>
              <a:rPr lang="en-US" sz="2800" dirty="0">
                <a:latin typeface="Calibri"/>
                <a:cs typeface="Calibri"/>
              </a:rPr>
              <a:t> </a:t>
            </a:r>
          </a:p>
          <a:p>
            <a:r>
              <a:rPr lang="en-US" sz="2800" dirty="0">
                <a:latin typeface="Calibri"/>
                <a:cs typeface="Calibri"/>
              </a:rPr>
              <a:t>3) Managers tend to make their employees </a:t>
            </a:r>
            <a:r>
              <a:rPr lang="en-US" sz="2800" dirty="0" smtClean="0">
                <a:latin typeface="Calibri"/>
                <a:cs typeface="Calibri"/>
              </a:rPr>
              <a:t>addicted </a:t>
            </a:r>
            <a:r>
              <a:rPr lang="en-US" sz="2800" dirty="0">
                <a:latin typeface="Calibri"/>
                <a:cs typeface="Calibri"/>
              </a:rPr>
              <a:t>to them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  <a:r>
              <a:rPr lang="en-US" sz="2800" dirty="0">
                <a:latin typeface="Calibri"/>
                <a:cs typeface="Calibri"/>
              </a:rPr>
              <a:t> </a:t>
            </a:r>
          </a:p>
          <a:p>
            <a:r>
              <a:rPr lang="en-US" sz="2800" dirty="0">
                <a:latin typeface="Calibri"/>
                <a:cs typeface="Calibri"/>
              </a:rPr>
              <a:t>4) Creating addicted employees gives </a:t>
            </a:r>
            <a:r>
              <a:rPr lang="en-US" sz="2800" dirty="0" smtClean="0">
                <a:latin typeface="Calibri"/>
                <a:cs typeface="Calibri"/>
              </a:rPr>
              <a:t>managers </a:t>
            </a:r>
            <a:r>
              <a:rPr lang="en-US" sz="2800" dirty="0">
                <a:latin typeface="Calibri"/>
                <a:cs typeface="Calibri"/>
              </a:rPr>
              <a:t>a misguided sense of </a:t>
            </a:r>
            <a:r>
              <a:rPr lang="en-US" sz="2800" dirty="0" smtClean="0">
                <a:latin typeface="Calibri"/>
                <a:cs typeface="Calibri"/>
              </a:rPr>
              <a:t>importance.</a:t>
            </a:r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5) Begin to coach people more than manage the </a:t>
            </a:r>
            <a:r>
              <a:rPr lang="en-US" sz="2800" dirty="0" smtClean="0">
                <a:latin typeface="Calibri"/>
                <a:cs typeface="Calibri"/>
              </a:rPr>
              <a:t>process.</a:t>
            </a:r>
            <a:endParaRPr lang="en-US" sz="2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dirty="0">
                <a:latin typeface="Calibri"/>
                <a:cs typeface="Calibri"/>
              </a:rPr>
              <a:t> 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/>
          <a:lstStyle/>
          <a:p>
            <a:fld id="{01B49632-E5A2-7F41-8AA7-3CFE8A6FB90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canstockphotoCoach65001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984" y="1600200"/>
            <a:ext cx="1997460" cy="172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6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Maslow’s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 </a:t>
            </a:r>
          </a:p>
          <a:p>
            <a:pPr marL="0" indent="0">
              <a:buNone/>
            </a:pPr>
            <a:r>
              <a:rPr lang="en-US" dirty="0"/>
              <a:t> 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/>
          <a:lstStyle/>
          <a:p>
            <a:fld id="{01B49632-E5A2-7F41-8AA7-3CFE8A6FB90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AdobeStock_65562057 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649" y="1517134"/>
            <a:ext cx="7517027" cy="49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6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Manager Time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u="sng" dirty="0">
                <a:latin typeface="Calibri"/>
                <a:cs typeface="Calibri"/>
              </a:rPr>
              <a:t>Most to Least Productive Employees</a:t>
            </a:r>
            <a:r>
              <a:rPr lang="en-US" sz="1800" b="1" dirty="0">
                <a:latin typeface="Calibri"/>
                <a:cs typeface="Calibri"/>
              </a:rPr>
              <a:t>		</a:t>
            </a:r>
            <a:r>
              <a:rPr lang="en-US" sz="1800" b="1" u="sng" dirty="0">
                <a:latin typeface="Calibri"/>
                <a:cs typeface="Calibri"/>
              </a:rPr>
              <a:t>Most to Least Time </a:t>
            </a:r>
            <a:r>
              <a:rPr lang="en-US" sz="1800" b="1" u="sng" dirty="0" smtClean="0">
                <a:latin typeface="Calibri"/>
                <a:cs typeface="Calibri"/>
              </a:rPr>
              <a:t>Spent</a:t>
            </a:r>
            <a:endParaRPr lang="en-US" sz="1800" dirty="0">
              <a:latin typeface="Calibri"/>
              <a:cs typeface="Calibri"/>
            </a:endParaRPr>
          </a:p>
          <a:p>
            <a:r>
              <a:rPr lang="en-US" sz="1800" dirty="0">
                <a:latin typeface="Calibri"/>
                <a:cs typeface="Calibri"/>
              </a:rPr>
              <a:t>1. ___________________________		1. </a:t>
            </a:r>
            <a:r>
              <a:rPr lang="en-US" sz="1800" dirty="0" smtClean="0">
                <a:latin typeface="Calibri"/>
                <a:cs typeface="Calibri"/>
              </a:rPr>
              <a:t>___________________________</a:t>
            </a:r>
            <a:endParaRPr lang="en-US" sz="1800" dirty="0">
              <a:latin typeface="Calibri"/>
              <a:cs typeface="Calibri"/>
            </a:endParaRPr>
          </a:p>
          <a:p>
            <a:r>
              <a:rPr lang="en-US" sz="1800" dirty="0">
                <a:latin typeface="Calibri"/>
                <a:cs typeface="Calibri"/>
              </a:rPr>
              <a:t>2. ___________________________		2. </a:t>
            </a:r>
            <a:r>
              <a:rPr lang="en-US" sz="1800" dirty="0" smtClean="0">
                <a:latin typeface="Calibri"/>
                <a:cs typeface="Calibri"/>
              </a:rPr>
              <a:t>___________________________</a:t>
            </a:r>
            <a:r>
              <a:rPr lang="en-US" sz="1800" dirty="0">
                <a:latin typeface="Calibri"/>
                <a:cs typeface="Calibri"/>
              </a:rPr>
              <a:t> </a:t>
            </a:r>
          </a:p>
          <a:p>
            <a:r>
              <a:rPr lang="en-US" sz="1800" dirty="0">
                <a:latin typeface="Calibri"/>
                <a:cs typeface="Calibri"/>
              </a:rPr>
              <a:t>3. ___________________________		3. </a:t>
            </a:r>
            <a:r>
              <a:rPr lang="en-US" sz="1800" dirty="0" smtClean="0">
                <a:latin typeface="Calibri"/>
                <a:cs typeface="Calibri"/>
              </a:rPr>
              <a:t>___________________________</a:t>
            </a:r>
            <a:r>
              <a:rPr lang="en-US" sz="1800" dirty="0">
                <a:latin typeface="Calibri"/>
                <a:cs typeface="Calibri"/>
              </a:rPr>
              <a:t> </a:t>
            </a:r>
          </a:p>
          <a:p>
            <a:r>
              <a:rPr lang="en-US" sz="1800" dirty="0">
                <a:latin typeface="Calibri"/>
                <a:cs typeface="Calibri"/>
              </a:rPr>
              <a:t>4. ___________________________		4. </a:t>
            </a:r>
            <a:r>
              <a:rPr lang="en-US" sz="1800" dirty="0" smtClean="0">
                <a:latin typeface="Calibri"/>
                <a:cs typeface="Calibri"/>
              </a:rPr>
              <a:t>___________________________</a:t>
            </a:r>
            <a:r>
              <a:rPr lang="en-US" sz="1800" dirty="0">
                <a:latin typeface="Calibri"/>
                <a:cs typeface="Calibri"/>
              </a:rPr>
              <a:t> </a:t>
            </a:r>
          </a:p>
          <a:p>
            <a:r>
              <a:rPr lang="en-US" sz="1800" dirty="0">
                <a:latin typeface="Calibri"/>
                <a:cs typeface="Calibri"/>
              </a:rPr>
              <a:t>5. ___________________________		5. </a:t>
            </a:r>
            <a:r>
              <a:rPr lang="en-US" sz="1800" dirty="0" smtClean="0">
                <a:latin typeface="Calibri"/>
                <a:cs typeface="Calibri"/>
              </a:rPr>
              <a:t>___________________________</a:t>
            </a:r>
            <a:r>
              <a:rPr lang="en-US" sz="1800" dirty="0">
                <a:latin typeface="Calibri"/>
                <a:cs typeface="Calibri"/>
              </a:rPr>
              <a:t> </a:t>
            </a:r>
          </a:p>
          <a:p>
            <a:r>
              <a:rPr lang="en-US" sz="1800" dirty="0">
                <a:latin typeface="Calibri"/>
                <a:cs typeface="Calibri"/>
              </a:rPr>
              <a:t>6. ___________________________		6. </a:t>
            </a:r>
            <a:r>
              <a:rPr lang="en-US" sz="1800" dirty="0" smtClean="0">
                <a:latin typeface="Calibri"/>
                <a:cs typeface="Calibri"/>
              </a:rPr>
              <a:t>___________________________</a:t>
            </a:r>
            <a:r>
              <a:rPr lang="en-US" sz="1800" dirty="0">
                <a:latin typeface="Calibri"/>
                <a:cs typeface="Calibri"/>
              </a:rPr>
              <a:t> </a:t>
            </a:r>
          </a:p>
          <a:p>
            <a:r>
              <a:rPr lang="en-US" sz="1800" dirty="0">
                <a:latin typeface="Calibri"/>
                <a:cs typeface="Calibri"/>
              </a:rPr>
              <a:t>7. ___________________________		7. </a:t>
            </a:r>
            <a:r>
              <a:rPr lang="en-US" sz="1800" dirty="0" smtClean="0">
                <a:latin typeface="Calibri"/>
                <a:cs typeface="Calibri"/>
              </a:rPr>
              <a:t>___________________________</a:t>
            </a:r>
            <a:r>
              <a:rPr lang="en-US" sz="1800" dirty="0">
                <a:latin typeface="Calibri"/>
                <a:cs typeface="Calibri"/>
              </a:rPr>
              <a:t> </a:t>
            </a:r>
          </a:p>
          <a:p>
            <a:r>
              <a:rPr lang="en-US" sz="1800" dirty="0">
                <a:latin typeface="Calibri"/>
                <a:cs typeface="Calibri"/>
              </a:rPr>
              <a:t>8. ___________________________		8. </a:t>
            </a:r>
            <a:r>
              <a:rPr lang="en-US" sz="1800" dirty="0" smtClean="0">
                <a:latin typeface="Calibri"/>
                <a:cs typeface="Calibri"/>
              </a:rPr>
              <a:t>___________________________</a:t>
            </a:r>
            <a:endParaRPr lang="en-US" sz="1800" dirty="0">
              <a:latin typeface="Calibri"/>
              <a:cs typeface="Calibri"/>
            </a:endParaRPr>
          </a:p>
          <a:p>
            <a:r>
              <a:rPr lang="en-US" sz="1800" dirty="0">
                <a:latin typeface="Calibri"/>
                <a:cs typeface="Calibri"/>
              </a:rPr>
              <a:t>9. ___________________________		9. </a:t>
            </a:r>
            <a:r>
              <a:rPr lang="en-US" sz="1800" dirty="0" smtClean="0">
                <a:latin typeface="Calibri"/>
                <a:cs typeface="Calibri"/>
              </a:rPr>
              <a:t>___________________________</a:t>
            </a:r>
            <a:r>
              <a:rPr lang="en-US" sz="1800" dirty="0">
                <a:latin typeface="Calibri"/>
                <a:cs typeface="Calibri"/>
              </a:rPr>
              <a:t> </a:t>
            </a:r>
          </a:p>
          <a:p>
            <a:r>
              <a:rPr lang="en-US" sz="1800" dirty="0">
                <a:latin typeface="Calibri"/>
                <a:cs typeface="Calibri"/>
              </a:rPr>
              <a:t>10. __________________________		10. __________________________</a:t>
            </a:r>
          </a:p>
          <a:p>
            <a:pPr marL="0" indent="0" algn="ctr">
              <a:buNone/>
            </a:pP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/>
          <a:lstStyle/>
          <a:p>
            <a:fld id="{01B49632-E5A2-7F41-8AA7-3CFE8A6FB90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7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Manager Time Analysis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libri"/>
                <a:cs typeface="Calibri"/>
              </a:rPr>
              <a:t>Rank from Most to Least Where You Spend Your </a:t>
            </a:r>
            <a:r>
              <a:rPr lang="en-US" b="1" dirty="0" smtClean="0">
                <a:latin typeface="Calibri"/>
                <a:cs typeface="Calibri"/>
              </a:rPr>
              <a:t>Time</a:t>
            </a:r>
            <a:r>
              <a:rPr lang="en-US" dirty="0">
                <a:latin typeface="Calibri"/>
                <a:cs typeface="Calibri"/>
              </a:rPr>
              <a:t> </a:t>
            </a:r>
          </a:p>
          <a:p>
            <a:r>
              <a:rPr lang="en-US" dirty="0">
                <a:latin typeface="Calibri"/>
                <a:cs typeface="Calibri"/>
              </a:rPr>
              <a:t>1. Working Deals			_____		_____  </a:t>
            </a:r>
          </a:p>
          <a:p>
            <a:r>
              <a:rPr lang="en-US" dirty="0">
                <a:latin typeface="Calibri"/>
                <a:cs typeface="Calibri"/>
              </a:rPr>
              <a:t>2. Product 				_____		</a:t>
            </a:r>
            <a:r>
              <a:rPr lang="en-US" dirty="0" smtClean="0">
                <a:latin typeface="Calibri"/>
                <a:cs typeface="Calibri"/>
              </a:rPr>
              <a:t>_____</a:t>
            </a:r>
            <a:r>
              <a:rPr lang="en-US" dirty="0">
                <a:latin typeface="Calibri"/>
                <a:cs typeface="Calibri"/>
              </a:rPr>
              <a:t> </a:t>
            </a:r>
          </a:p>
          <a:p>
            <a:r>
              <a:rPr lang="en-US" dirty="0">
                <a:latin typeface="Calibri"/>
                <a:cs typeface="Calibri"/>
              </a:rPr>
              <a:t>3. Administrative 			_____		</a:t>
            </a:r>
            <a:r>
              <a:rPr lang="en-US" dirty="0" smtClean="0">
                <a:latin typeface="Calibri"/>
                <a:cs typeface="Calibri"/>
              </a:rPr>
              <a:t>_____</a:t>
            </a:r>
            <a:r>
              <a:rPr lang="en-US" dirty="0">
                <a:latin typeface="Calibri"/>
                <a:cs typeface="Calibri"/>
              </a:rPr>
              <a:t> </a:t>
            </a:r>
          </a:p>
          <a:p>
            <a:r>
              <a:rPr lang="en-US" dirty="0">
                <a:latin typeface="Calibri"/>
                <a:cs typeface="Calibri"/>
              </a:rPr>
              <a:t>4. Heat 				</a:t>
            </a:r>
            <a:r>
              <a:rPr lang="en-US" dirty="0" smtClean="0">
                <a:latin typeface="Calibri"/>
                <a:cs typeface="Calibri"/>
              </a:rPr>
              <a:t>_____</a:t>
            </a:r>
            <a:r>
              <a:rPr lang="en-US" dirty="0">
                <a:latin typeface="Calibri"/>
                <a:cs typeface="Calibri"/>
              </a:rPr>
              <a:t>		</a:t>
            </a:r>
            <a:r>
              <a:rPr lang="en-US" dirty="0" smtClean="0">
                <a:latin typeface="Calibri"/>
                <a:cs typeface="Calibri"/>
              </a:rPr>
              <a:t>_____</a:t>
            </a:r>
            <a:r>
              <a:rPr lang="en-US" dirty="0">
                <a:latin typeface="Calibri"/>
                <a:cs typeface="Calibri"/>
              </a:rPr>
              <a:t> </a:t>
            </a:r>
          </a:p>
          <a:p>
            <a:r>
              <a:rPr lang="en-US" dirty="0">
                <a:latin typeface="Calibri"/>
                <a:cs typeface="Calibri"/>
              </a:rPr>
              <a:t>5. Advertising/Marketing 		_____		</a:t>
            </a:r>
            <a:r>
              <a:rPr lang="en-US" dirty="0" smtClean="0">
                <a:latin typeface="Calibri"/>
                <a:cs typeface="Calibri"/>
              </a:rPr>
              <a:t>_____</a:t>
            </a:r>
            <a:r>
              <a:rPr lang="en-US" dirty="0">
                <a:latin typeface="Calibri"/>
                <a:cs typeface="Calibri"/>
              </a:rPr>
              <a:t> </a:t>
            </a:r>
          </a:p>
          <a:p>
            <a:r>
              <a:rPr lang="en-US" dirty="0">
                <a:latin typeface="Calibri"/>
                <a:cs typeface="Calibri"/>
              </a:rPr>
              <a:t>6. </a:t>
            </a:r>
            <a:r>
              <a:rPr lang="en-US" dirty="0" smtClean="0">
                <a:latin typeface="Calibri"/>
                <a:cs typeface="Calibri"/>
              </a:rPr>
              <a:t>Education/Training</a:t>
            </a:r>
            <a:r>
              <a:rPr lang="en-US" dirty="0">
                <a:latin typeface="Calibri"/>
                <a:cs typeface="Calibri"/>
              </a:rPr>
              <a:t>			</a:t>
            </a:r>
            <a:r>
              <a:rPr lang="en-US" dirty="0" smtClean="0">
                <a:latin typeface="Calibri"/>
                <a:cs typeface="Calibri"/>
              </a:rPr>
              <a:t>_____</a:t>
            </a:r>
            <a:r>
              <a:rPr lang="en-US" dirty="0">
                <a:latin typeface="Calibri"/>
                <a:cs typeface="Calibri"/>
              </a:rPr>
              <a:t>		</a:t>
            </a:r>
            <a:r>
              <a:rPr lang="en-US" dirty="0" smtClean="0">
                <a:latin typeface="Calibri"/>
                <a:cs typeface="Calibri"/>
              </a:rPr>
              <a:t>_____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7. One on One </a:t>
            </a:r>
            <a:r>
              <a:rPr lang="en-US" dirty="0" smtClean="0">
                <a:latin typeface="Calibri"/>
                <a:cs typeface="Calibri"/>
              </a:rPr>
              <a:t>Coaching		 _____</a:t>
            </a:r>
            <a:r>
              <a:rPr lang="en-US" dirty="0">
                <a:latin typeface="Calibri"/>
                <a:cs typeface="Calibri"/>
              </a:rPr>
              <a:t>		</a:t>
            </a:r>
            <a:r>
              <a:rPr lang="en-US" dirty="0" smtClean="0">
                <a:latin typeface="Calibri"/>
                <a:cs typeface="Calibri"/>
              </a:rPr>
              <a:t>_____</a:t>
            </a:r>
            <a:r>
              <a:rPr lang="en-US" dirty="0">
                <a:latin typeface="Calibri"/>
                <a:cs typeface="Calibri"/>
              </a:rPr>
              <a:t> </a:t>
            </a:r>
          </a:p>
          <a:p>
            <a:r>
              <a:rPr lang="en-US" dirty="0">
                <a:latin typeface="Calibri"/>
                <a:cs typeface="Calibri"/>
              </a:rPr>
              <a:t>8. Emergencies 			_____		</a:t>
            </a:r>
            <a:r>
              <a:rPr lang="en-US" dirty="0" smtClean="0">
                <a:latin typeface="Calibri"/>
                <a:cs typeface="Calibri"/>
              </a:rPr>
              <a:t>_____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9. Recruiting 				_____		</a:t>
            </a:r>
            <a:r>
              <a:rPr lang="en-US" dirty="0" smtClean="0">
                <a:latin typeface="Calibri"/>
                <a:cs typeface="Calibri"/>
              </a:rPr>
              <a:t>_____</a:t>
            </a:r>
            <a:r>
              <a:rPr lang="en-US" dirty="0">
                <a:latin typeface="Calibri"/>
                <a:cs typeface="Calibri"/>
              </a:rPr>
              <a:t> </a:t>
            </a:r>
          </a:p>
          <a:p>
            <a:r>
              <a:rPr lang="en-US" dirty="0">
                <a:latin typeface="Calibri"/>
                <a:cs typeface="Calibri"/>
              </a:rPr>
              <a:t>10. Other 				_____		</a:t>
            </a:r>
            <a:r>
              <a:rPr lang="en-US" dirty="0" smtClean="0">
                <a:latin typeface="Calibri"/>
                <a:cs typeface="Calibri"/>
              </a:rPr>
              <a:t>_____</a:t>
            </a:r>
            <a:r>
              <a:rPr lang="en-US" dirty="0">
                <a:latin typeface="Calibri"/>
                <a:cs typeface="Calibri"/>
              </a:rPr>
              <a:t> </a:t>
            </a:r>
          </a:p>
          <a:p>
            <a:r>
              <a:rPr lang="en-US" b="1" dirty="0">
                <a:latin typeface="Calibri"/>
                <a:cs typeface="Calibri"/>
              </a:rPr>
              <a:t>If you could change this what would be a more desirable order</a:t>
            </a:r>
            <a:r>
              <a:rPr lang="en-US" b="1" dirty="0" smtClean="0">
                <a:latin typeface="Calibri"/>
                <a:cs typeface="Calibri"/>
              </a:rPr>
              <a:t>?  </a:t>
            </a:r>
            <a:r>
              <a:rPr lang="en-US" dirty="0">
                <a:latin typeface="Calibri"/>
                <a:cs typeface="Calibri"/>
              </a:rPr>
              <a:t>(Put answers in second lines </a:t>
            </a:r>
            <a:r>
              <a:rPr lang="en-US" dirty="0" smtClean="0">
                <a:latin typeface="Calibri"/>
                <a:cs typeface="Calibri"/>
              </a:rPr>
              <a:t>provided)</a:t>
            </a:r>
            <a:r>
              <a:rPr lang="en-US" dirty="0">
                <a:latin typeface="Calibri"/>
                <a:cs typeface="Calibri"/>
              </a:rPr>
              <a:t> </a:t>
            </a:r>
          </a:p>
          <a:p>
            <a:r>
              <a:rPr lang="en-US" b="1" dirty="0">
                <a:latin typeface="Calibri"/>
                <a:cs typeface="Calibri"/>
              </a:rPr>
              <a:t>What is your action plan for change</a:t>
            </a:r>
            <a:r>
              <a:rPr lang="en-US" b="1" dirty="0" smtClean="0">
                <a:latin typeface="Calibri"/>
                <a:cs typeface="Calibri"/>
              </a:rPr>
              <a:t>?</a:t>
            </a:r>
            <a:r>
              <a:rPr lang="en-US" dirty="0">
                <a:latin typeface="Calibri"/>
                <a:cs typeface="Calibri"/>
              </a:rPr>
              <a:t>   </a:t>
            </a:r>
          </a:p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/>
          <a:lstStyle/>
          <a:p>
            <a:fld id="{01B49632-E5A2-7F41-8AA7-3CFE8A6FB90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3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220"/>
            <a:ext cx="8229600" cy="7315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5 Measures Of A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#1 - Attracts &amp; Selects The Right Team</a:t>
            </a:r>
          </a:p>
          <a:p>
            <a:r>
              <a:rPr lang="en-US" sz="2800" dirty="0" smtClean="0">
                <a:latin typeface="Calibri"/>
                <a:cs typeface="Calibri"/>
              </a:rPr>
              <a:t>#2 - Creates Clearly Communicated Expectations</a:t>
            </a:r>
          </a:p>
          <a:p>
            <a:r>
              <a:rPr lang="en-US" sz="2800" dirty="0" smtClean="0">
                <a:latin typeface="Calibri"/>
                <a:cs typeface="Calibri"/>
              </a:rPr>
              <a:t>#3 </a:t>
            </a:r>
            <a:r>
              <a:rPr lang="en-US" sz="2800" dirty="0">
                <a:latin typeface="Calibri"/>
                <a:cs typeface="Calibri"/>
              </a:rPr>
              <a:t>-</a:t>
            </a:r>
            <a:r>
              <a:rPr lang="en-US" sz="2800" dirty="0" smtClean="0">
                <a:latin typeface="Calibri"/>
                <a:cs typeface="Calibri"/>
              </a:rPr>
              <a:t> Educates				</a:t>
            </a:r>
          </a:p>
          <a:p>
            <a:r>
              <a:rPr lang="en-US" sz="2800" dirty="0" smtClean="0">
                <a:latin typeface="Calibri"/>
                <a:cs typeface="Calibri"/>
              </a:rPr>
              <a:t>#4 </a:t>
            </a:r>
            <a:r>
              <a:rPr lang="en-US" sz="2800" dirty="0">
                <a:latin typeface="Calibri"/>
                <a:cs typeface="Calibri"/>
              </a:rPr>
              <a:t>-</a:t>
            </a:r>
            <a:r>
              <a:rPr lang="en-US" sz="2800" dirty="0" smtClean="0">
                <a:latin typeface="Calibri"/>
                <a:cs typeface="Calibri"/>
              </a:rPr>
              <a:t> Motivates					</a:t>
            </a:r>
          </a:p>
          <a:p>
            <a:r>
              <a:rPr lang="en-US" sz="2800" dirty="0" smtClean="0">
                <a:latin typeface="Calibri"/>
                <a:cs typeface="Calibri"/>
              </a:rPr>
              <a:t>#5 - Holds Accountable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/>
          <a:lstStyle/>
          <a:p>
            <a:fld id="{01B49632-E5A2-7F41-8AA7-3CFE8A6FB90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AdobeStock_Measure 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649" y="3295135"/>
            <a:ext cx="4503349" cy="288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5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9600" b="1" dirty="0">
              <a:latin typeface="Calibri"/>
              <a:cs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602290" y="667796"/>
            <a:ext cx="8013070" cy="4897168"/>
          </a:xfrm>
          <a:prstGeom prst="actionButtonHel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5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35" y="1520148"/>
            <a:ext cx="8033084" cy="1264920"/>
          </a:xfrm>
        </p:spPr>
        <p:txBody>
          <a:bodyPr anchor="t">
            <a:normAutofit/>
          </a:bodyPr>
          <a:lstStyle/>
          <a:p>
            <a:r>
              <a:rPr lang="en-US" sz="4400" dirty="0" smtClean="0">
                <a:solidFill>
                  <a:srgbClr val="1A6A82"/>
                </a:solidFill>
              </a:rPr>
              <a:t>FOR MORE INFORMATION</a:t>
            </a:r>
            <a:endParaRPr lang="en-US" sz="4400" dirty="0">
              <a:solidFill>
                <a:srgbClr val="1A6A82"/>
              </a:solidFill>
            </a:endParaRPr>
          </a:p>
        </p:txBody>
      </p:sp>
      <p:pic>
        <p:nvPicPr>
          <p:cNvPr id="5" name="Picture Placeholder 4" descr="Mark Tewart Headshot 2014 copy copy copy copy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" b="3432"/>
          <a:stretch>
            <a:fillRect/>
          </a:stretch>
        </p:blipFill>
        <p:spPr>
          <a:xfrm>
            <a:off x="5603875" y="2784475"/>
            <a:ext cx="3052763" cy="28432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133599"/>
            <a:ext cx="4993706" cy="4390963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Mark Tewart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hlinkClick r:id="rId3"/>
              </a:rPr>
              <a:t>info@tewart.com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888 2 Tewart (888 283-9278)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Twitter - @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marktewart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Facebook 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marktewartfanpage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Instagram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marktewart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LinkedIn -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</a:rPr>
              <a:t>marktewart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" name="Picture 10" descr="globein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72348"/>
            <a:ext cx="1394728" cy="139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2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Attracting &amp; Selecting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Culture &amp; Environment</a:t>
            </a:r>
          </a:p>
          <a:p>
            <a:r>
              <a:rPr lang="en-US" sz="2800" dirty="0" smtClean="0">
                <a:latin typeface="Calibri"/>
                <a:cs typeface="Calibri"/>
              </a:rPr>
              <a:t>Wants vs. Needs</a:t>
            </a:r>
          </a:p>
          <a:p>
            <a:r>
              <a:rPr lang="en-US" sz="2800" dirty="0" smtClean="0">
                <a:latin typeface="Calibri"/>
                <a:cs typeface="Calibri"/>
              </a:rPr>
              <a:t>Create an “Ideal Employee Profile” for position</a:t>
            </a:r>
          </a:p>
          <a:p>
            <a:r>
              <a:rPr lang="en-US" sz="2800" dirty="0" smtClean="0">
                <a:latin typeface="Calibri"/>
                <a:cs typeface="Calibri"/>
              </a:rPr>
              <a:t>Ask your customers – (Email, Facebook, LinkedIn)</a:t>
            </a:r>
          </a:p>
          <a:p>
            <a:r>
              <a:rPr lang="en-US" sz="2800" dirty="0" smtClean="0">
                <a:latin typeface="Calibri"/>
                <a:cs typeface="Calibri"/>
              </a:rPr>
              <a:t>Be prepared – (Interview Questions, Profiles)</a:t>
            </a:r>
          </a:p>
          <a:p>
            <a:r>
              <a:rPr lang="en-US" sz="2800" dirty="0" smtClean="0">
                <a:latin typeface="Calibri"/>
                <a:cs typeface="Calibri"/>
              </a:rPr>
              <a:t>Reward referrals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/>
          <a:lstStyle/>
          <a:p>
            <a:fld id="{01B49632-E5A2-7F41-8AA7-3CFE8A6FB90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dobeStock_Attraction 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982" y="4233537"/>
            <a:ext cx="3696174" cy="194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7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Clearly Communicate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Written &amp; Verbal</a:t>
            </a:r>
          </a:p>
          <a:p>
            <a:r>
              <a:rPr lang="en-US" sz="2800" dirty="0" smtClean="0">
                <a:latin typeface="Calibri"/>
                <a:cs typeface="Calibri"/>
              </a:rPr>
              <a:t>Onboarding</a:t>
            </a:r>
          </a:p>
          <a:p>
            <a:r>
              <a:rPr lang="en-US" sz="2800" dirty="0" smtClean="0">
                <a:latin typeface="Calibri"/>
                <a:cs typeface="Calibri"/>
              </a:rPr>
              <a:t>Routing procedures</a:t>
            </a:r>
          </a:p>
          <a:p>
            <a:r>
              <a:rPr lang="en-US" sz="2800" dirty="0" smtClean="0">
                <a:latin typeface="Calibri"/>
                <a:cs typeface="Calibri"/>
              </a:rPr>
              <a:t>Black &amp; White Issues</a:t>
            </a:r>
          </a:p>
          <a:p>
            <a:r>
              <a:rPr lang="en-US" sz="2800" dirty="0" smtClean="0">
                <a:latin typeface="Calibri"/>
                <a:cs typeface="Calibri"/>
              </a:rPr>
              <a:t>Ongoing / Never-ending</a:t>
            </a:r>
          </a:p>
          <a:p>
            <a:r>
              <a:rPr lang="en-US" sz="2800" dirty="0" smtClean="0">
                <a:latin typeface="Calibri"/>
                <a:cs typeface="Calibri"/>
              </a:rPr>
              <a:t>Review / Preview</a:t>
            </a:r>
          </a:p>
          <a:p>
            <a:r>
              <a:rPr lang="en-US" sz="2800" dirty="0" smtClean="0">
                <a:latin typeface="Calibri"/>
                <a:cs typeface="Calibri"/>
              </a:rPr>
              <a:t>Save-A-Deal</a:t>
            </a:r>
          </a:p>
          <a:p>
            <a:r>
              <a:rPr lang="en-US" sz="2800" dirty="0" smtClean="0">
                <a:latin typeface="Calibri"/>
                <a:cs typeface="Calibri"/>
              </a:rPr>
              <a:t>Coaching</a:t>
            </a:r>
          </a:p>
          <a:p>
            <a:r>
              <a:rPr lang="en-US" sz="2800" dirty="0" smtClean="0">
                <a:latin typeface="Calibri"/>
                <a:cs typeface="Calibri"/>
              </a:rPr>
              <a:t>Fail-Safe Systems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/>
          <a:lstStyle/>
          <a:p>
            <a:fld id="{01B49632-E5A2-7F41-8AA7-3CFE8A6FB90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AdobeStock_ClearCommunications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649" y="1427891"/>
            <a:ext cx="4455297" cy="461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4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Educate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Continual</a:t>
            </a:r>
          </a:p>
          <a:p>
            <a:r>
              <a:rPr lang="en-US" sz="2800" dirty="0" smtClean="0">
                <a:latin typeface="Calibri"/>
                <a:cs typeface="Calibri"/>
              </a:rPr>
              <a:t>Calendar</a:t>
            </a:r>
          </a:p>
          <a:p>
            <a:r>
              <a:rPr lang="en-US" sz="2800" dirty="0" smtClean="0">
                <a:latin typeface="Calibri"/>
                <a:cs typeface="Calibri"/>
              </a:rPr>
              <a:t>Utilize different modes</a:t>
            </a:r>
          </a:p>
          <a:p>
            <a:r>
              <a:rPr lang="en-US" sz="2800" dirty="0" smtClean="0">
                <a:latin typeface="Calibri"/>
                <a:cs typeface="Calibri"/>
              </a:rPr>
              <a:t>Sales Skills, People Skills, Life Skills, Marketing Skills</a:t>
            </a:r>
          </a:p>
          <a:p>
            <a:r>
              <a:rPr lang="en-US" sz="2800" dirty="0" smtClean="0">
                <a:latin typeface="Calibri"/>
                <a:cs typeface="Calibri"/>
              </a:rPr>
              <a:t>Look for “Teachable Spirits”</a:t>
            </a: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/>
          <a:lstStyle/>
          <a:p>
            <a:fld id="{01B49632-E5A2-7F41-8AA7-3CFE8A6FB90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731" y="1600200"/>
            <a:ext cx="2831070" cy="13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85/10/5 Rule</a:t>
            </a:r>
          </a:p>
          <a:p>
            <a:r>
              <a:rPr lang="en-US" sz="2800" dirty="0" smtClean="0">
                <a:latin typeface="Calibri"/>
                <a:cs typeface="Calibri"/>
              </a:rPr>
              <a:t>Utilize outside resources</a:t>
            </a:r>
          </a:p>
          <a:p>
            <a:r>
              <a:rPr lang="en-US" sz="2800" dirty="0" smtClean="0">
                <a:latin typeface="Calibri"/>
                <a:cs typeface="Calibri"/>
              </a:rPr>
              <a:t>Daily interactions – Take notice</a:t>
            </a:r>
          </a:p>
          <a:p>
            <a:r>
              <a:rPr lang="en-US" sz="2800" dirty="0" smtClean="0">
                <a:latin typeface="Calibri"/>
                <a:cs typeface="Calibri"/>
              </a:rPr>
              <a:t>Find their “why”</a:t>
            </a:r>
          </a:p>
          <a:p>
            <a:r>
              <a:rPr lang="en-US" sz="2800" dirty="0" smtClean="0">
                <a:latin typeface="Calibri"/>
                <a:cs typeface="Calibri"/>
              </a:rPr>
              <a:t>Cut the cancer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/>
          <a:lstStyle/>
          <a:p>
            <a:fld id="{01B49632-E5A2-7F41-8AA7-3CFE8A6FB90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Don't give u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533" y="1754600"/>
            <a:ext cx="2745277" cy="381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6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Hold Accountable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“Coach, Counsel, Cut”</a:t>
            </a:r>
          </a:p>
          <a:p>
            <a:r>
              <a:rPr lang="en-US" sz="2800" dirty="0" smtClean="0">
                <a:latin typeface="Calibri"/>
                <a:cs typeface="Calibri"/>
              </a:rPr>
              <a:t>“Now Management”</a:t>
            </a:r>
          </a:p>
          <a:p>
            <a:r>
              <a:rPr lang="en-US" sz="2800" dirty="0" smtClean="0">
                <a:latin typeface="Calibri"/>
                <a:cs typeface="Calibri"/>
              </a:rPr>
              <a:t>Eliminate “Passive-Aggressive” Management</a:t>
            </a:r>
          </a:p>
          <a:p>
            <a:r>
              <a:rPr lang="en-US" sz="2800" dirty="0" smtClean="0">
                <a:latin typeface="Calibri"/>
                <a:cs typeface="Calibri"/>
              </a:rPr>
              <a:t>Set Tolerations</a:t>
            </a:r>
          </a:p>
          <a:p>
            <a:pPr marL="0" indent="0">
              <a:buNone/>
            </a:pPr>
            <a:endParaRPr lang="en-US" sz="2800" dirty="0" smtClean="0">
              <a:latin typeface="Calibri"/>
              <a:cs typeface="Calibri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/>
          <a:lstStyle/>
          <a:p>
            <a:fld id="{01B49632-E5A2-7F41-8AA7-3CFE8A6FB90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Screen Shot 2016-10-17 at 8.38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90" y="3205892"/>
            <a:ext cx="4956432" cy="252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Outcome Based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 smtClean="0">
                <a:latin typeface="Calibri"/>
                <a:cs typeface="Calibri"/>
              </a:rPr>
              <a:t>Four </a:t>
            </a:r>
            <a:r>
              <a:rPr lang="en-US" sz="3600" b="1" dirty="0">
                <a:latin typeface="Calibri"/>
                <a:cs typeface="Calibri"/>
              </a:rPr>
              <a:t>Desired Outcomes</a:t>
            </a:r>
            <a:r>
              <a:rPr lang="en-US" sz="3600" b="1" dirty="0" smtClean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sz="4400" dirty="0">
                <a:latin typeface="Calibri"/>
                <a:cs typeface="Calibri"/>
              </a:rPr>
              <a:t>1. </a:t>
            </a:r>
            <a:r>
              <a:rPr lang="en-US" sz="4400" dirty="0" smtClean="0">
                <a:latin typeface="Calibri"/>
                <a:cs typeface="Calibri"/>
              </a:rPr>
              <a:t>Profit</a:t>
            </a:r>
            <a:endParaRPr lang="en-US" sz="4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4400" dirty="0">
                <a:latin typeface="Calibri"/>
                <a:cs typeface="Calibri"/>
              </a:rPr>
              <a:t> </a:t>
            </a:r>
          </a:p>
          <a:p>
            <a:r>
              <a:rPr lang="en-US" sz="4400" dirty="0">
                <a:latin typeface="Calibri"/>
                <a:cs typeface="Calibri"/>
              </a:rPr>
              <a:t>2. </a:t>
            </a:r>
            <a:r>
              <a:rPr lang="en-US" sz="4400" dirty="0" smtClean="0">
                <a:latin typeface="Calibri"/>
                <a:cs typeface="Calibri"/>
              </a:rPr>
              <a:t>Productivity </a:t>
            </a:r>
            <a:endParaRPr lang="en-US" sz="4400" dirty="0">
              <a:latin typeface="Calibri"/>
              <a:cs typeface="Calibri"/>
            </a:endParaRPr>
          </a:p>
          <a:p>
            <a:endParaRPr lang="en-US" sz="4400" dirty="0">
              <a:latin typeface="Calibri"/>
              <a:cs typeface="Calibri"/>
            </a:endParaRPr>
          </a:p>
          <a:p>
            <a:r>
              <a:rPr lang="en-US" sz="4400" dirty="0">
                <a:latin typeface="Calibri"/>
                <a:cs typeface="Calibri"/>
              </a:rPr>
              <a:t>3. </a:t>
            </a:r>
            <a:r>
              <a:rPr lang="en-US" sz="4400" dirty="0" smtClean="0">
                <a:latin typeface="Calibri"/>
                <a:cs typeface="Calibri"/>
              </a:rPr>
              <a:t>Retention</a:t>
            </a:r>
            <a:endParaRPr lang="en-US" sz="4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4400" dirty="0">
              <a:latin typeface="Calibri"/>
              <a:cs typeface="Calibri"/>
            </a:endParaRPr>
          </a:p>
          <a:p>
            <a:r>
              <a:rPr lang="en-US" sz="4400" dirty="0">
                <a:latin typeface="Calibri"/>
                <a:cs typeface="Calibri"/>
              </a:rPr>
              <a:t>4. </a:t>
            </a:r>
            <a:r>
              <a:rPr lang="en-US" sz="4400" dirty="0" smtClean="0">
                <a:latin typeface="Calibri"/>
                <a:cs typeface="Calibri"/>
              </a:rPr>
              <a:t>Customer  Service</a:t>
            </a:r>
            <a:endParaRPr lang="en-US" sz="4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4400" dirty="0">
                <a:latin typeface="Calibri"/>
                <a:cs typeface="Calibri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/>
          <a:lstStyle/>
          <a:p>
            <a:fld id="{01B49632-E5A2-7F41-8AA7-3CFE8A6FB90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AdobeStock_Results 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108" y="1681892"/>
            <a:ext cx="4272692" cy="34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9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Measuring The Workplace –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Calibri"/>
                <a:cs typeface="Calibri"/>
              </a:rPr>
              <a:t>Twelve Questions </a:t>
            </a:r>
            <a:endParaRPr lang="en-US" sz="2800" b="1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1. Do I know </a:t>
            </a:r>
            <a:r>
              <a:rPr lang="en-US" sz="2800" dirty="0" smtClean="0">
                <a:latin typeface="Calibri"/>
                <a:cs typeface="Calibri"/>
              </a:rPr>
              <a:t>the expectations? </a:t>
            </a:r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2. Do I have </a:t>
            </a:r>
            <a:r>
              <a:rPr lang="en-US" sz="2800" dirty="0" smtClean="0">
                <a:latin typeface="Calibri"/>
                <a:cs typeface="Calibri"/>
              </a:rPr>
              <a:t>what I need?   </a:t>
            </a:r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3. D</a:t>
            </a:r>
            <a:r>
              <a:rPr lang="en-US" sz="2800" dirty="0" smtClean="0">
                <a:latin typeface="Calibri"/>
                <a:cs typeface="Calibri"/>
              </a:rPr>
              <a:t>o </a:t>
            </a:r>
            <a:r>
              <a:rPr lang="en-US" sz="2800" dirty="0">
                <a:latin typeface="Calibri"/>
                <a:cs typeface="Calibri"/>
              </a:rPr>
              <a:t>I have </a:t>
            </a:r>
            <a:r>
              <a:rPr lang="en-US" sz="2800" dirty="0" smtClean="0">
                <a:latin typeface="Calibri"/>
                <a:cs typeface="Calibri"/>
              </a:rPr>
              <a:t>opportunity? </a:t>
            </a:r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4. H</a:t>
            </a:r>
            <a:r>
              <a:rPr lang="en-US" sz="2800" dirty="0" smtClean="0">
                <a:latin typeface="Calibri"/>
                <a:cs typeface="Calibri"/>
              </a:rPr>
              <a:t>ave </a:t>
            </a:r>
            <a:r>
              <a:rPr lang="en-US" sz="2800" dirty="0">
                <a:latin typeface="Calibri"/>
                <a:cs typeface="Calibri"/>
              </a:rPr>
              <a:t>I received </a:t>
            </a:r>
            <a:r>
              <a:rPr lang="en-US" sz="2800" dirty="0" smtClean="0">
                <a:latin typeface="Calibri"/>
                <a:cs typeface="Calibri"/>
              </a:rPr>
              <a:t>recognition? </a:t>
            </a:r>
            <a:endParaRPr lang="en-US" sz="28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2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1" y="0"/>
            <a:ext cx="457200" cy="460843"/>
          </a:xfrm>
          <a:prstGeom prst="rect">
            <a:avLst/>
          </a:prstGeom>
        </p:spPr>
        <p:txBody>
          <a:bodyPr/>
          <a:lstStyle/>
          <a:p>
            <a:fld id="{01B49632-E5A2-7F41-8AA7-3CFE8A6FB90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AdobeStock_Recognition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676" y="2251675"/>
            <a:ext cx="2261285" cy="34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4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BT-PRESENTATION-TEMPLATE-2017">
  <a:themeElements>
    <a:clrScheme name="Custom 14">
      <a:dk1>
        <a:srgbClr val="000000"/>
      </a:dk1>
      <a:lt1>
        <a:srgbClr val="0D6281"/>
      </a:lt1>
      <a:dk2>
        <a:srgbClr val="0D6482"/>
      </a:dk2>
      <a:lt2>
        <a:srgbClr val="EEECE1"/>
      </a:lt2>
      <a:accent1>
        <a:srgbClr val="1A6A8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415</Words>
  <Application>Microsoft Macintosh PowerPoint</Application>
  <PresentationFormat>On-screen Show (4:3)</PresentationFormat>
  <Paragraphs>180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CBT-PRESENTATION-TEMPLATE-2017</vt:lpstr>
      <vt:lpstr>5 Keys To Successfully Managing Any Dealership</vt:lpstr>
      <vt:lpstr>5 Measures Of A Manager</vt:lpstr>
      <vt:lpstr>Attracting &amp; Selecting</vt:lpstr>
      <vt:lpstr>Clearly Communicate Expectations</vt:lpstr>
      <vt:lpstr>Educate</vt:lpstr>
      <vt:lpstr>Motivate</vt:lpstr>
      <vt:lpstr>Hold Accountable</vt:lpstr>
      <vt:lpstr>Outcome Based Management</vt:lpstr>
      <vt:lpstr>Measuring The Workplace – Part 1</vt:lpstr>
      <vt:lpstr>Measuring The Workplace – Part 2</vt:lpstr>
      <vt:lpstr>Measuring The Workplace – Part 3</vt:lpstr>
      <vt:lpstr>The Most Influential Questions</vt:lpstr>
      <vt:lpstr>Immutable Laws OF Human Behavior</vt:lpstr>
      <vt:lpstr>Maximizing Competencies</vt:lpstr>
      <vt:lpstr>Motivating People For Results</vt:lpstr>
      <vt:lpstr>Managing vs. Coaching</vt:lpstr>
      <vt:lpstr>Maslow’s Hierarchy</vt:lpstr>
      <vt:lpstr>Manager Time Analysis</vt:lpstr>
      <vt:lpstr>Manager Time Analysis #2</vt:lpstr>
      <vt:lpstr>PowerPoint Presentation</vt:lpstr>
      <vt:lpstr>FOR MORE INFORMATION</vt:lpstr>
    </vt:vector>
  </TitlesOfParts>
  <Company>CBT Automotive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Locadia</dc:creator>
  <cp:lastModifiedBy>Mark Tewart</cp:lastModifiedBy>
  <cp:revision>16</cp:revision>
  <dcterms:created xsi:type="dcterms:W3CDTF">2016-12-22T19:49:22Z</dcterms:created>
  <dcterms:modified xsi:type="dcterms:W3CDTF">2017-02-22T16:36:32Z</dcterms:modified>
</cp:coreProperties>
</file>